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9" r:id="rId3"/>
    <p:sldId id="260" r:id="rId4"/>
    <p:sldId id="261" r:id="rId5"/>
    <p:sldId id="262" r:id="rId6"/>
    <p:sldId id="263" r:id="rId7"/>
    <p:sldId id="265" r:id="rId8"/>
    <p:sldId id="267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C5661-B5EB-4FA7-80FC-06EA7B0A45D8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29E4E-2662-49AB-AA80-DF1A12989F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7330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2"/>
          <p:cNvSpPr txBox="1"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2"/>
          <p:cNvSpPr txBox="1"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2"/>
          <p:cNvSpPr txBox="1"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2"/>
          <p:cNvSpPr txBox="1"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2"/>
          <p:cNvSpPr txBox="1"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2"/>
          <p:cNvSpPr txBox="1"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/>
            </a:r>
            <a:br>
              <a:rPr lang="en-US" sz="5400" dirty="0" smtClean="0">
                <a:solidFill>
                  <a:srgbClr val="FF0000"/>
                </a:solidFill>
              </a:rPr>
            </a:br>
            <a:r>
              <a:rPr lang="ru-RU" sz="5400" dirty="0" smtClean="0">
                <a:solidFill>
                  <a:srgbClr val="FF0000"/>
                </a:solidFill>
              </a:rPr>
              <a:t>Тема урока: 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«</a:t>
            </a:r>
            <a:r>
              <a:rPr lang="ru-RU" sz="5400" b="1" dirty="0" smtClean="0"/>
              <a:t>Органы равновесия, кожно-мышечной чувствительности, обоняния и вкуса»</a:t>
            </a:r>
            <a:endParaRPr lang="ru-RU" sz="54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5152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>
          <a:xfrm>
            <a:off x="646561" y="197301"/>
            <a:ext cx="7806240" cy="691273"/>
          </a:xfrm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dirty="0" smtClean="0"/>
              <a:t>Вестибулярный аппарат</a:t>
            </a:r>
            <a:endParaRPr lang="en-GB" dirty="0" smtClean="0"/>
          </a:p>
        </p:txBody>
      </p:sp>
      <p:grpSp>
        <p:nvGrpSpPr>
          <p:cNvPr id="6148" name="Group 3"/>
          <p:cNvGrpSpPr>
            <a:grpSpLocks/>
          </p:cNvGrpSpPr>
          <p:nvPr/>
        </p:nvGrpSpPr>
        <p:grpSpPr bwMode="auto">
          <a:xfrm>
            <a:off x="528481" y="1620170"/>
            <a:ext cx="3437280" cy="3673826"/>
            <a:chOff x="367" y="1125"/>
            <a:chExt cx="2387" cy="2551"/>
          </a:xfrm>
        </p:grpSpPr>
        <p:grpSp>
          <p:nvGrpSpPr>
            <p:cNvPr id="6153" name="Group 4"/>
            <p:cNvGrpSpPr>
              <a:grpSpLocks/>
            </p:cNvGrpSpPr>
            <p:nvPr/>
          </p:nvGrpSpPr>
          <p:grpSpPr bwMode="auto">
            <a:xfrm>
              <a:off x="449" y="1125"/>
              <a:ext cx="2234" cy="644"/>
              <a:chOff x="449" y="1125"/>
              <a:chExt cx="2234" cy="644"/>
            </a:xfrm>
          </p:grpSpPr>
          <p:grpSp>
            <p:nvGrpSpPr>
              <p:cNvPr id="6162" name="Group 5"/>
              <p:cNvGrpSpPr>
                <a:grpSpLocks/>
              </p:cNvGrpSpPr>
              <p:nvPr/>
            </p:nvGrpSpPr>
            <p:grpSpPr bwMode="auto">
              <a:xfrm>
                <a:off x="449" y="1125"/>
                <a:ext cx="2234" cy="644"/>
                <a:chOff x="449" y="1125"/>
                <a:chExt cx="2234" cy="644"/>
              </a:xfrm>
            </p:grpSpPr>
            <p:sp>
              <p:nvSpPr>
                <p:cNvPr id="15366" name="AutoShape 6"/>
                <p:cNvSpPr>
                  <a:spLocks noChangeArrowheads="1"/>
                </p:cNvSpPr>
                <p:nvPr/>
              </p:nvSpPr>
              <p:spPr bwMode="auto">
                <a:xfrm>
                  <a:off x="449" y="1125"/>
                  <a:ext cx="2234" cy="644"/>
                </a:xfrm>
                <a:prstGeom prst="roundRect">
                  <a:avLst>
                    <a:gd name="adj" fmla="val 153"/>
                  </a:avLst>
                </a:prstGeom>
                <a:noFill/>
                <a:ln w="360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dirty="0">
                    <a:cs typeface="+mn-cs"/>
                  </a:endParaRPr>
                </a:p>
              </p:txBody>
            </p:sp>
            <p:sp>
              <p:nvSpPr>
                <p:cNvPr id="15367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449" y="1125"/>
                  <a:ext cx="2234" cy="548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>
                    <a:lnSpc>
                      <a:spcPct val="95000"/>
                    </a:lnSpc>
                    <a:buClr>
                      <a:srgbClr val="FFFFFF"/>
                    </a:buClr>
                    <a:buSzPct val="45000"/>
                    <a:tabLst>
                      <a:tab pos="0" algn="l"/>
                      <a:tab pos="406086" algn="l"/>
                      <a:tab pos="813612" algn="l"/>
                      <a:tab pos="1221138" algn="l"/>
                      <a:tab pos="1628664" algn="l"/>
                      <a:tab pos="2036190" algn="l"/>
                      <a:tab pos="2443717" algn="l"/>
                      <a:tab pos="2851242" algn="l"/>
                      <a:tab pos="3258769" algn="l"/>
                      <a:tab pos="3666294" algn="l"/>
                      <a:tab pos="4073821" algn="l"/>
                      <a:tab pos="4481346" algn="l"/>
                      <a:tab pos="4888873" algn="l"/>
                      <a:tab pos="5296398" algn="l"/>
                      <a:tab pos="5703925" algn="l"/>
                      <a:tab pos="6111450" algn="l"/>
                      <a:tab pos="6518977" algn="l"/>
                      <a:tab pos="6926502" algn="l"/>
                      <a:tab pos="7334029" algn="l"/>
                      <a:tab pos="7741554" algn="l"/>
                      <a:tab pos="8149081" algn="l"/>
                    </a:tabLst>
                    <a:defRPr/>
                  </a:pPr>
                  <a:r>
                    <a:rPr lang="en-GB" dirty="0" err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Мешочки</a:t>
                  </a:r>
                  <a:r>
                    <a:rPr lang="en-GB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 и </a:t>
                  </a:r>
                  <a:r>
                    <a:rPr lang="en-GB" dirty="0" err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полукружные</a:t>
                  </a:r>
                  <a:r>
                    <a:rPr lang="en-GB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 </a:t>
                  </a:r>
                  <a:r>
                    <a:rPr lang="en-GB" dirty="0" err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каналы</a:t>
                  </a:r>
                  <a:r>
                    <a:rPr lang="en-GB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 (</a:t>
                  </a:r>
                  <a:r>
                    <a:rPr lang="en-GB" dirty="0" err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рецепторы</a:t>
                  </a:r>
                  <a:r>
                    <a:rPr lang="en-GB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 – </a:t>
                  </a:r>
                  <a:r>
                    <a:rPr lang="en-GB" dirty="0" err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волосковые</a:t>
                  </a:r>
                  <a:r>
                    <a:rPr lang="en-GB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 </a:t>
                  </a:r>
                  <a:r>
                    <a:rPr lang="en-GB" dirty="0" err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клетки</a:t>
                  </a:r>
                  <a:endPara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endParaRPr>
                </a:p>
              </p:txBody>
            </p:sp>
          </p:grpSp>
        </p:grpSp>
        <p:grpSp>
          <p:nvGrpSpPr>
            <p:cNvPr id="6154" name="Group 8"/>
            <p:cNvGrpSpPr>
              <a:grpSpLocks/>
            </p:cNvGrpSpPr>
            <p:nvPr/>
          </p:nvGrpSpPr>
          <p:grpSpPr bwMode="auto">
            <a:xfrm>
              <a:off x="970" y="2155"/>
              <a:ext cx="1096" cy="491"/>
              <a:chOff x="970" y="2155"/>
              <a:chExt cx="1096" cy="491"/>
            </a:xfrm>
          </p:grpSpPr>
          <p:sp>
            <p:nvSpPr>
              <p:cNvPr id="15369" name="AutoShape 9"/>
              <p:cNvSpPr>
                <a:spLocks noChangeArrowheads="1"/>
              </p:cNvSpPr>
              <p:nvPr/>
            </p:nvSpPr>
            <p:spPr bwMode="auto">
              <a:xfrm>
                <a:off x="970" y="2155"/>
                <a:ext cx="1096" cy="491"/>
              </a:xfrm>
              <a:prstGeom prst="roundRect">
                <a:avLst>
                  <a:gd name="adj" fmla="val 204"/>
                </a:avLst>
              </a:prstGeom>
              <a:noFill/>
              <a:ln w="360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370" name="Text Box 10"/>
              <p:cNvSpPr txBox="1">
                <a:spLocks noChangeArrowheads="1"/>
              </p:cNvSpPr>
              <p:nvPr/>
            </p:nvSpPr>
            <p:spPr bwMode="auto">
              <a:xfrm>
                <a:off x="970" y="2155"/>
                <a:ext cx="1096" cy="36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ctr">
                  <a:lnSpc>
                    <a:spcPct val="95000"/>
                  </a:lnSpc>
                  <a:buClr>
                    <a:srgbClr val="FFFFFF"/>
                  </a:buClr>
                  <a:buSzPct val="45000"/>
                  <a:tabLst>
                    <a:tab pos="0" algn="l"/>
                    <a:tab pos="406086" algn="l"/>
                    <a:tab pos="813612" algn="l"/>
                    <a:tab pos="1221138" algn="l"/>
                    <a:tab pos="1628664" algn="l"/>
                    <a:tab pos="2036190" algn="l"/>
                    <a:tab pos="2443717" algn="l"/>
                    <a:tab pos="2851242" algn="l"/>
                    <a:tab pos="3258769" algn="l"/>
                    <a:tab pos="3666294" algn="l"/>
                    <a:tab pos="4073821" algn="l"/>
                    <a:tab pos="4481346" algn="l"/>
                    <a:tab pos="4888873" algn="l"/>
                    <a:tab pos="5296398" algn="l"/>
                    <a:tab pos="5703925" algn="l"/>
                    <a:tab pos="6111450" algn="l"/>
                    <a:tab pos="6518977" algn="l"/>
                    <a:tab pos="6926502" algn="l"/>
                    <a:tab pos="7334029" algn="l"/>
                    <a:tab pos="7741554" algn="l"/>
                    <a:tab pos="8149081" algn="l"/>
                  </a:tabLst>
                  <a:defRPr/>
                </a:pP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Нервные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волокна</a:t>
                </a:r>
                <a:endParaRPr lang="en-GB" dirty="0">
                  <a:effectLst>
                    <a:outerShdw blurRad="38100" dist="38100" dir="2700000" algn="tl">
                      <a:srgbClr val="C0C0C0"/>
                    </a:outerShdw>
                  </a:effectLst>
                  <a:cs typeface="+mn-cs"/>
                </a:endParaRPr>
              </a:p>
            </p:txBody>
          </p:sp>
        </p:grpSp>
        <p:grpSp>
          <p:nvGrpSpPr>
            <p:cNvPr id="6155" name="Group 11"/>
            <p:cNvGrpSpPr>
              <a:grpSpLocks/>
            </p:cNvGrpSpPr>
            <p:nvPr/>
          </p:nvGrpSpPr>
          <p:grpSpPr bwMode="auto">
            <a:xfrm>
              <a:off x="367" y="3029"/>
              <a:ext cx="2387" cy="647"/>
              <a:chOff x="367" y="3029"/>
              <a:chExt cx="2387" cy="647"/>
            </a:xfrm>
          </p:grpSpPr>
          <p:sp>
            <p:nvSpPr>
              <p:cNvPr id="15372" name="AutoShape 12"/>
              <p:cNvSpPr>
                <a:spLocks noChangeArrowheads="1"/>
              </p:cNvSpPr>
              <p:nvPr/>
            </p:nvSpPr>
            <p:spPr bwMode="auto">
              <a:xfrm>
                <a:off x="367" y="3029"/>
                <a:ext cx="2387" cy="647"/>
              </a:xfrm>
              <a:prstGeom prst="roundRect">
                <a:avLst>
                  <a:gd name="adj" fmla="val 153"/>
                </a:avLst>
              </a:prstGeom>
              <a:noFill/>
              <a:ln w="360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373" name="Text Box 13"/>
              <p:cNvSpPr txBox="1">
                <a:spLocks noChangeArrowheads="1"/>
              </p:cNvSpPr>
              <p:nvPr/>
            </p:nvSpPr>
            <p:spPr bwMode="auto">
              <a:xfrm>
                <a:off x="367" y="3029"/>
                <a:ext cx="2387" cy="54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ctr">
                  <a:lnSpc>
                    <a:spcPct val="95000"/>
                  </a:lnSpc>
                  <a:buClr>
                    <a:srgbClr val="FFFFFF"/>
                  </a:buClr>
                  <a:buSzPct val="45000"/>
                  <a:tabLst>
                    <a:tab pos="0" algn="l"/>
                    <a:tab pos="406086" algn="l"/>
                    <a:tab pos="813612" algn="l"/>
                    <a:tab pos="1221138" algn="l"/>
                    <a:tab pos="1628664" algn="l"/>
                    <a:tab pos="2036190" algn="l"/>
                    <a:tab pos="2443717" algn="l"/>
                    <a:tab pos="2851242" algn="l"/>
                    <a:tab pos="3258769" algn="l"/>
                    <a:tab pos="3666294" algn="l"/>
                    <a:tab pos="4073821" algn="l"/>
                    <a:tab pos="4481346" algn="l"/>
                    <a:tab pos="4888873" algn="l"/>
                    <a:tab pos="5296398" algn="l"/>
                    <a:tab pos="5703925" algn="l"/>
                    <a:tab pos="6111450" algn="l"/>
                    <a:tab pos="6518977" algn="l"/>
                    <a:tab pos="6926502" algn="l"/>
                    <a:tab pos="7334029" algn="l"/>
                    <a:tab pos="7741554" algn="l"/>
                    <a:tab pos="8149081" algn="l"/>
                  </a:tabLst>
                  <a:defRPr/>
                </a:pP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Промежуточный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мозг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,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средний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мозг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,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мозжечок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,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височная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доля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 </a:t>
                </a:r>
                <a:r>
                  <a:rPr lang="ru-RU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головного мозга</a:t>
                </a:r>
                <a:endParaRPr lang="en-GB" dirty="0">
                  <a:effectLst>
                    <a:outerShdw blurRad="38100" dist="38100" dir="2700000" algn="tl">
                      <a:srgbClr val="C0C0C0"/>
                    </a:outerShdw>
                  </a:effectLst>
                  <a:cs typeface="+mn-cs"/>
                </a:endParaRPr>
              </a:p>
            </p:txBody>
          </p:sp>
        </p:grpSp>
        <p:sp>
          <p:nvSpPr>
            <p:cNvPr id="15374" name="Line 14"/>
            <p:cNvSpPr>
              <a:spLocks noChangeShapeType="1"/>
            </p:cNvSpPr>
            <p:nvPr/>
          </p:nvSpPr>
          <p:spPr bwMode="auto">
            <a:xfrm>
              <a:off x="1528" y="1787"/>
              <a:ext cx="1" cy="351"/>
            </a:xfrm>
            <a:prstGeom prst="line">
              <a:avLst/>
            </a:prstGeom>
            <a:noFill/>
            <a:ln w="360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375" name="Line 15"/>
            <p:cNvSpPr>
              <a:spLocks noChangeShapeType="1"/>
            </p:cNvSpPr>
            <p:nvPr/>
          </p:nvSpPr>
          <p:spPr bwMode="auto">
            <a:xfrm>
              <a:off x="1518" y="2660"/>
              <a:ext cx="1" cy="351"/>
            </a:xfrm>
            <a:prstGeom prst="line">
              <a:avLst/>
            </a:prstGeom>
            <a:noFill/>
            <a:ln w="360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chemeClr val="tx1"/>
                  </a:solidFill>
                </a:ln>
                <a:cs typeface="+mn-cs"/>
              </a:endParaRPr>
            </a:p>
          </p:txBody>
        </p:sp>
      </p:grpSp>
      <p:pic>
        <p:nvPicPr>
          <p:cNvPr id="6149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1520" y="1600009"/>
            <a:ext cx="3922560" cy="5089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090336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>
          <a:xfrm>
            <a:off x="646561" y="197301"/>
            <a:ext cx="7806240" cy="691273"/>
          </a:xfrm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dirty="0" smtClean="0"/>
              <a:t>Кожно-мышечное чувство</a:t>
            </a:r>
            <a:endParaRPr lang="en-GB" dirty="0" smtClean="0"/>
          </a:p>
        </p:txBody>
      </p:sp>
      <p:grpSp>
        <p:nvGrpSpPr>
          <p:cNvPr id="7172" name="Group 3"/>
          <p:cNvGrpSpPr>
            <a:grpSpLocks/>
          </p:cNvGrpSpPr>
          <p:nvPr/>
        </p:nvGrpSpPr>
        <p:grpSpPr bwMode="auto">
          <a:xfrm>
            <a:off x="528481" y="2271120"/>
            <a:ext cx="3437280" cy="2848618"/>
            <a:chOff x="367" y="1577"/>
            <a:chExt cx="2387" cy="1978"/>
          </a:xfrm>
        </p:grpSpPr>
        <p:grpSp>
          <p:nvGrpSpPr>
            <p:cNvPr id="7174" name="Group 4"/>
            <p:cNvGrpSpPr>
              <a:grpSpLocks/>
            </p:cNvGrpSpPr>
            <p:nvPr/>
          </p:nvGrpSpPr>
          <p:grpSpPr bwMode="auto">
            <a:xfrm>
              <a:off x="449" y="1577"/>
              <a:ext cx="2234" cy="455"/>
              <a:chOff x="449" y="1577"/>
              <a:chExt cx="2234" cy="455"/>
            </a:xfrm>
          </p:grpSpPr>
          <p:grpSp>
            <p:nvGrpSpPr>
              <p:cNvPr id="7183" name="Group 5"/>
              <p:cNvGrpSpPr>
                <a:grpSpLocks/>
              </p:cNvGrpSpPr>
              <p:nvPr/>
            </p:nvGrpSpPr>
            <p:grpSpPr bwMode="auto">
              <a:xfrm>
                <a:off x="449" y="1577"/>
                <a:ext cx="2234" cy="455"/>
                <a:chOff x="449" y="1577"/>
                <a:chExt cx="2234" cy="455"/>
              </a:xfrm>
            </p:grpSpPr>
            <p:sp>
              <p:nvSpPr>
                <p:cNvPr id="16390" name="AutoShape 6"/>
                <p:cNvSpPr>
                  <a:spLocks noChangeArrowheads="1"/>
                </p:cNvSpPr>
                <p:nvPr/>
              </p:nvSpPr>
              <p:spPr bwMode="auto">
                <a:xfrm>
                  <a:off x="449" y="1577"/>
                  <a:ext cx="2234" cy="455"/>
                </a:xfrm>
                <a:prstGeom prst="roundRect">
                  <a:avLst>
                    <a:gd name="adj" fmla="val 218"/>
                  </a:avLst>
                </a:prstGeom>
                <a:noFill/>
                <a:ln w="360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391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449" y="1577"/>
                  <a:ext cx="2234" cy="183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>
                    <a:lnSpc>
                      <a:spcPct val="95000"/>
                    </a:lnSpc>
                    <a:buClr>
                      <a:srgbClr val="FFFFFF"/>
                    </a:buClr>
                    <a:buSzPct val="45000"/>
                    <a:tabLst>
                      <a:tab pos="0" algn="l"/>
                      <a:tab pos="406086" algn="l"/>
                      <a:tab pos="813612" algn="l"/>
                      <a:tab pos="1221138" algn="l"/>
                      <a:tab pos="1628664" algn="l"/>
                      <a:tab pos="2036190" algn="l"/>
                      <a:tab pos="2443717" algn="l"/>
                      <a:tab pos="2851242" algn="l"/>
                      <a:tab pos="3258769" algn="l"/>
                      <a:tab pos="3666294" algn="l"/>
                      <a:tab pos="4073821" algn="l"/>
                      <a:tab pos="4481346" algn="l"/>
                      <a:tab pos="4888873" algn="l"/>
                      <a:tab pos="5296398" algn="l"/>
                      <a:tab pos="5703925" algn="l"/>
                      <a:tab pos="6111450" algn="l"/>
                      <a:tab pos="6518977" algn="l"/>
                      <a:tab pos="6926502" algn="l"/>
                      <a:tab pos="7334029" algn="l"/>
                      <a:tab pos="7741554" algn="l"/>
                      <a:tab pos="8149081" algn="l"/>
                    </a:tabLst>
                    <a:defRPr/>
                  </a:pPr>
                  <a:r>
                    <a:rPr lang="en-GB" dirty="0" err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Рецепторы</a:t>
                  </a:r>
                  <a:r>
                    <a:rPr lang="en-GB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 </a:t>
                  </a:r>
                  <a:r>
                    <a:rPr lang="en-GB" dirty="0" err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мышц</a:t>
                  </a:r>
                  <a:r>
                    <a:rPr lang="en-GB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 и </a:t>
                  </a:r>
                  <a:r>
                    <a:rPr lang="en-GB" dirty="0" err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сухожилий</a:t>
                  </a:r>
                  <a:endPara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endParaRPr>
                </a:p>
              </p:txBody>
            </p:sp>
          </p:grpSp>
        </p:grpSp>
        <p:grpSp>
          <p:nvGrpSpPr>
            <p:cNvPr id="7175" name="Group 8"/>
            <p:cNvGrpSpPr>
              <a:grpSpLocks/>
            </p:cNvGrpSpPr>
            <p:nvPr/>
          </p:nvGrpSpPr>
          <p:grpSpPr bwMode="auto">
            <a:xfrm>
              <a:off x="979" y="2417"/>
              <a:ext cx="1096" cy="286"/>
              <a:chOff x="979" y="2417"/>
              <a:chExt cx="1096" cy="286"/>
            </a:xfrm>
          </p:grpSpPr>
          <p:sp>
            <p:nvSpPr>
              <p:cNvPr id="16393" name="AutoShape 9"/>
              <p:cNvSpPr>
                <a:spLocks noChangeArrowheads="1"/>
              </p:cNvSpPr>
              <p:nvPr/>
            </p:nvSpPr>
            <p:spPr bwMode="auto">
              <a:xfrm>
                <a:off x="979" y="2417"/>
                <a:ext cx="1096" cy="286"/>
              </a:xfrm>
              <a:prstGeom prst="roundRect">
                <a:avLst>
                  <a:gd name="adj" fmla="val 347"/>
                </a:avLst>
              </a:prstGeom>
              <a:noFill/>
              <a:ln w="360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6394" name="Text Box 10"/>
              <p:cNvSpPr txBox="1">
                <a:spLocks noChangeArrowheads="1"/>
              </p:cNvSpPr>
              <p:nvPr/>
            </p:nvSpPr>
            <p:spPr bwMode="auto">
              <a:xfrm>
                <a:off x="979" y="2417"/>
                <a:ext cx="1096" cy="18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ctr">
                  <a:lnSpc>
                    <a:spcPct val="95000"/>
                  </a:lnSpc>
                  <a:buClr>
                    <a:srgbClr val="FFFFFF"/>
                  </a:buClr>
                  <a:buSzPct val="45000"/>
                  <a:tabLst>
                    <a:tab pos="0" algn="l"/>
                    <a:tab pos="406086" algn="l"/>
                    <a:tab pos="813612" algn="l"/>
                    <a:tab pos="1221138" algn="l"/>
                    <a:tab pos="1628664" algn="l"/>
                    <a:tab pos="2036190" algn="l"/>
                    <a:tab pos="2443717" algn="l"/>
                    <a:tab pos="2851242" algn="l"/>
                    <a:tab pos="3258769" algn="l"/>
                    <a:tab pos="3666294" algn="l"/>
                    <a:tab pos="4073821" algn="l"/>
                    <a:tab pos="4481346" algn="l"/>
                    <a:tab pos="4888873" algn="l"/>
                    <a:tab pos="5296398" algn="l"/>
                    <a:tab pos="5703925" algn="l"/>
                    <a:tab pos="6111450" algn="l"/>
                    <a:tab pos="6518977" algn="l"/>
                    <a:tab pos="6926502" algn="l"/>
                    <a:tab pos="7334029" algn="l"/>
                    <a:tab pos="7741554" algn="l"/>
                    <a:tab pos="8149081" algn="l"/>
                  </a:tabLst>
                  <a:defRPr/>
                </a:pP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Нервы</a:t>
                </a:r>
                <a:endParaRPr lang="en-GB" dirty="0">
                  <a:effectLst>
                    <a:outerShdw blurRad="38100" dist="38100" dir="2700000" algn="tl">
                      <a:srgbClr val="C0C0C0"/>
                    </a:outerShdw>
                  </a:effectLst>
                  <a:cs typeface="+mn-cs"/>
                </a:endParaRPr>
              </a:p>
            </p:txBody>
          </p:sp>
        </p:grpSp>
        <p:grpSp>
          <p:nvGrpSpPr>
            <p:cNvPr id="7176" name="Group 11"/>
            <p:cNvGrpSpPr>
              <a:grpSpLocks/>
            </p:cNvGrpSpPr>
            <p:nvPr/>
          </p:nvGrpSpPr>
          <p:grpSpPr bwMode="auto">
            <a:xfrm>
              <a:off x="367" y="3073"/>
              <a:ext cx="2387" cy="482"/>
              <a:chOff x="367" y="3073"/>
              <a:chExt cx="2387" cy="482"/>
            </a:xfrm>
          </p:grpSpPr>
          <p:sp>
            <p:nvSpPr>
              <p:cNvPr id="16396" name="AutoShape 12"/>
              <p:cNvSpPr>
                <a:spLocks noChangeArrowheads="1"/>
              </p:cNvSpPr>
              <p:nvPr/>
            </p:nvSpPr>
            <p:spPr bwMode="auto">
              <a:xfrm>
                <a:off x="367" y="3073"/>
                <a:ext cx="2387" cy="482"/>
              </a:xfrm>
              <a:prstGeom prst="roundRect">
                <a:avLst>
                  <a:gd name="adj" fmla="val 204"/>
                </a:avLst>
              </a:prstGeom>
              <a:noFill/>
              <a:ln w="360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6397" name="Text Box 13"/>
              <p:cNvSpPr txBox="1">
                <a:spLocks noChangeArrowheads="1"/>
              </p:cNvSpPr>
              <p:nvPr/>
            </p:nvSpPr>
            <p:spPr bwMode="auto">
              <a:xfrm>
                <a:off x="367" y="3073"/>
                <a:ext cx="2387" cy="36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ctr">
                  <a:lnSpc>
                    <a:spcPct val="95000"/>
                  </a:lnSpc>
                  <a:buClr>
                    <a:srgbClr val="FFFFFF"/>
                  </a:buClr>
                  <a:buSzPct val="45000"/>
                  <a:tabLst>
                    <a:tab pos="0" algn="l"/>
                    <a:tab pos="406086" algn="l"/>
                    <a:tab pos="813612" algn="l"/>
                    <a:tab pos="1221138" algn="l"/>
                    <a:tab pos="1628664" algn="l"/>
                    <a:tab pos="2036190" algn="l"/>
                    <a:tab pos="2443717" algn="l"/>
                    <a:tab pos="2851242" algn="l"/>
                    <a:tab pos="3258769" algn="l"/>
                    <a:tab pos="3666294" algn="l"/>
                    <a:tab pos="4073821" algn="l"/>
                    <a:tab pos="4481346" algn="l"/>
                    <a:tab pos="4888873" algn="l"/>
                    <a:tab pos="5296398" algn="l"/>
                    <a:tab pos="5703925" algn="l"/>
                    <a:tab pos="6111450" algn="l"/>
                    <a:tab pos="6518977" algn="l"/>
                    <a:tab pos="6926502" algn="l"/>
                    <a:tab pos="7334029" algn="l"/>
                    <a:tab pos="7741554" algn="l"/>
                    <a:tab pos="8149081" algn="l"/>
                  </a:tabLst>
                  <a:defRPr/>
                </a:pP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Промежуточный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мозг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,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теменная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доля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 </a:t>
                </a:r>
                <a:r>
                  <a:rPr lang="ru-RU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головного мозга</a:t>
                </a:r>
                <a:endParaRPr lang="en-GB" dirty="0">
                  <a:effectLst>
                    <a:outerShdw blurRad="38100" dist="38100" dir="2700000" algn="tl">
                      <a:srgbClr val="C0C0C0"/>
                    </a:outerShdw>
                  </a:effectLst>
                  <a:cs typeface="+mn-cs"/>
                </a:endParaRPr>
              </a:p>
            </p:txBody>
          </p:sp>
        </p:grpSp>
        <p:sp>
          <p:nvSpPr>
            <p:cNvPr id="16398" name="Line 14"/>
            <p:cNvSpPr>
              <a:spLocks noChangeShapeType="1"/>
            </p:cNvSpPr>
            <p:nvPr/>
          </p:nvSpPr>
          <p:spPr bwMode="auto">
            <a:xfrm>
              <a:off x="1528" y="2048"/>
              <a:ext cx="1" cy="351"/>
            </a:xfrm>
            <a:prstGeom prst="line">
              <a:avLst/>
            </a:prstGeom>
            <a:noFill/>
            <a:ln w="360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399" name="Line 15"/>
            <p:cNvSpPr>
              <a:spLocks noChangeShapeType="1"/>
            </p:cNvSpPr>
            <p:nvPr/>
          </p:nvSpPr>
          <p:spPr bwMode="auto">
            <a:xfrm>
              <a:off x="1528" y="2713"/>
              <a:ext cx="1" cy="351"/>
            </a:xfrm>
            <a:prstGeom prst="line">
              <a:avLst/>
            </a:prstGeom>
            <a:noFill/>
            <a:ln w="360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5877272"/>
            <a:ext cx="360040" cy="248891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173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4480" y="1591086"/>
            <a:ext cx="4572000" cy="457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4585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6" name="Group 3"/>
          <p:cNvGrpSpPr>
            <a:grpSpLocks/>
          </p:cNvGrpSpPr>
          <p:nvPr/>
        </p:nvGrpSpPr>
        <p:grpSpPr bwMode="auto">
          <a:xfrm>
            <a:off x="516961" y="2392092"/>
            <a:ext cx="3437280" cy="2852939"/>
            <a:chOff x="359" y="1661"/>
            <a:chExt cx="2387" cy="1981"/>
          </a:xfrm>
        </p:grpSpPr>
        <p:grpSp>
          <p:nvGrpSpPr>
            <p:cNvPr id="8198" name="Group 4"/>
            <p:cNvGrpSpPr>
              <a:grpSpLocks/>
            </p:cNvGrpSpPr>
            <p:nvPr/>
          </p:nvGrpSpPr>
          <p:grpSpPr bwMode="auto">
            <a:xfrm>
              <a:off x="359" y="1661"/>
              <a:ext cx="2387" cy="1981"/>
              <a:chOff x="359" y="1661"/>
              <a:chExt cx="2387" cy="1981"/>
            </a:xfrm>
          </p:grpSpPr>
          <p:grpSp>
            <p:nvGrpSpPr>
              <p:cNvPr id="8199" name="Group 5"/>
              <p:cNvGrpSpPr>
                <a:grpSpLocks/>
              </p:cNvGrpSpPr>
              <p:nvPr/>
            </p:nvGrpSpPr>
            <p:grpSpPr bwMode="auto">
              <a:xfrm>
                <a:off x="441" y="1661"/>
                <a:ext cx="2234" cy="293"/>
                <a:chOff x="441" y="1661"/>
                <a:chExt cx="2234" cy="293"/>
              </a:xfrm>
            </p:grpSpPr>
            <p:grpSp>
              <p:nvGrpSpPr>
                <p:cNvPr id="8208" name="Group 6"/>
                <p:cNvGrpSpPr>
                  <a:grpSpLocks/>
                </p:cNvGrpSpPr>
                <p:nvPr/>
              </p:nvGrpSpPr>
              <p:grpSpPr bwMode="auto">
                <a:xfrm>
                  <a:off x="441" y="1661"/>
                  <a:ext cx="2234" cy="293"/>
                  <a:chOff x="441" y="1661"/>
                  <a:chExt cx="2234" cy="293"/>
                </a:xfrm>
              </p:grpSpPr>
              <p:sp>
                <p:nvSpPr>
                  <p:cNvPr id="17415" name="AutoShape 7"/>
                  <p:cNvSpPr>
                    <a:spLocks noChangeArrowheads="1"/>
                  </p:cNvSpPr>
                  <p:nvPr/>
                </p:nvSpPr>
                <p:spPr bwMode="auto">
                  <a:xfrm>
                    <a:off x="441" y="1661"/>
                    <a:ext cx="2234" cy="293"/>
                  </a:xfrm>
                  <a:prstGeom prst="roundRect">
                    <a:avLst>
                      <a:gd name="adj" fmla="val 338"/>
                    </a:avLst>
                  </a:prstGeom>
                  <a:noFill/>
                  <a:ln w="36000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7416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1" y="1661"/>
                    <a:ext cx="2234" cy="183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lIns="0" tIns="0" rIns="0" bIns="0">
                    <a:spAutoFit/>
                  </a:bodyPr>
                  <a:lstStyle/>
                  <a:p>
                    <a:pPr algn="ctr">
                      <a:lnSpc>
                        <a:spcPct val="95000"/>
                      </a:lnSpc>
                      <a:buClr>
                        <a:srgbClr val="FFFFFF"/>
                      </a:buClr>
                      <a:buSzPct val="45000"/>
                      <a:tabLst>
                        <a:tab pos="0" algn="l"/>
                        <a:tab pos="406086" algn="l"/>
                        <a:tab pos="813612" algn="l"/>
                        <a:tab pos="1221138" algn="l"/>
                        <a:tab pos="1628664" algn="l"/>
                        <a:tab pos="2036190" algn="l"/>
                        <a:tab pos="2443717" algn="l"/>
                        <a:tab pos="2851242" algn="l"/>
                        <a:tab pos="3258769" algn="l"/>
                        <a:tab pos="3666294" algn="l"/>
                        <a:tab pos="4073821" algn="l"/>
                        <a:tab pos="4481346" algn="l"/>
                        <a:tab pos="4888873" algn="l"/>
                        <a:tab pos="5296398" algn="l"/>
                        <a:tab pos="5703925" algn="l"/>
                        <a:tab pos="6111450" algn="l"/>
                        <a:tab pos="6518977" algn="l"/>
                        <a:tab pos="6926502" algn="l"/>
                        <a:tab pos="7334029" algn="l"/>
                        <a:tab pos="7741554" algn="l"/>
                        <a:tab pos="8149081" algn="l"/>
                      </a:tabLst>
                      <a:defRPr/>
                    </a:pPr>
                    <a:r>
                      <a:rPr lang="en-GB" dirty="0" err="1"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cs typeface="+mn-cs"/>
                      </a:rPr>
                      <a:t>Рецепторы</a:t>
                    </a:r>
                    <a:r>
                      <a:rPr lang="en-GB" dirty="0"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cs typeface="+mn-cs"/>
                      </a:rPr>
                      <a:t> </a:t>
                    </a:r>
                    <a:r>
                      <a:rPr lang="en-GB" dirty="0" err="1"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cs typeface="+mn-cs"/>
                      </a:rPr>
                      <a:t>кожи</a:t>
                    </a:r>
                    <a:endParaRPr lang="en-GB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endParaRPr>
                  </a:p>
                </p:txBody>
              </p:sp>
            </p:grpSp>
          </p:grpSp>
          <p:grpSp>
            <p:nvGrpSpPr>
              <p:cNvPr id="8200" name="Group 9"/>
              <p:cNvGrpSpPr>
                <a:grpSpLocks/>
              </p:cNvGrpSpPr>
              <p:nvPr/>
            </p:nvGrpSpPr>
            <p:grpSpPr bwMode="auto">
              <a:xfrm>
                <a:off x="809" y="2339"/>
                <a:ext cx="1416" cy="468"/>
                <a:chOff x="809" y="2339"/>
                <a:chExt cx="1416" cy="468"/>
              </a:xfrm>
            </p:grpSpPr>
            <p:sp>
              <p:nvSpPr>
                <p:cNvPr id="17418" name="AutoShape 10"/>
                <p:cNvSpPr>
                  <a:spLocks noChangeArrowheads="1"/>
                </p:cNvSpPr>
                <p:nvPr/>
              </p:nvSpPr>
              <p:spPr bwMode="auto">
                <a:xfrm>
                  <a:off x="809" y="2339"/>
                  <a:ext cx="1416" cy="468"/>
                </a:xfrm>
                <a:prstGeom prst="roundRect">
                  <a:avLst>
                    <a:gd name="adj" fmla="val 213"/>
                  </a:avLst>
                </a:prstGeom>
                <a:noFill/>
                <a:ln w="360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419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809" y="2339"/>
                  <a:ext cx="1416" cy="36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>
                    <a:lnSpc>
                      <a:spcPct val="95000"/>
                    </a:lnSpc>
                    <a:buClr>
                      <a:srgbClr val="FFFFFF"/>
                    </a:buClr>
                    <a:buSzPct val="45000"/>
                    <a:tabLst>
                      <a:tab pos="0" algn="l"/>
                      <a:tab pos="406086" algn="l"/>
                      <a:tab pos="813612" algn="l"/>
                      <a:tab pos="1221138" algn="l"/>
                      <a:tab pos="1628664" algn="l"/>
                      <a:tab pos="2036190" algn="l"/>
                      <a:tab pos="2443717" algn="l"/>
                      <a:tab pos="2851242" algn="l"/>
                      <a:tab pos="3258769" algn="l"/>
                      <a:tab pos="3666294" algn="l"/>
                      <a:tab pos="4073821" algn="l"/>
                      <a:tab pos="4481346" algn="l"/>
                      <a:tab pos="4888873" algn="l"/>
                      <a:tab pos="5296398" algn="l"/>
                      <a:tab pos="5703925" algn="l"/>
                      <a:tab pos="6111450" algn="l"/>
                      <a:tab pos="6518977" algn="l"/>
                      <a:tab pos="6926502" algn="l"/>
                      <a:tab pos="7334029" algn="l"/>
                      <a:tab pos="7741554" algn="l"/>
                      <a:tab pos="8149081" algn="l"/>
                    </a:tabLst>
                    <a:defRPr/>
                  </a:pPr>
                  <a:r>
                    <a:rPr lang="en-GB" dirty="0" err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Чувствительные</a:t>
                  </a:r>
                  <a:r>
                    <a:rPr lang="en-GB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 </a:t>
                  </a:r>
                  <a:r>
                    <a:rPr lang="en-GB" dirty="0" err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нейроны</a:t>
                  </a:r>
                  <a:endPara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endParaRPr>
                </a:p>
              </p:txBody>
            </p:sp>
          </p:grpSp>
          <p:grpSp>
            <p:nvGrpSpPr>
              <p:cNvPr id="8201" name="Group 12"/>
              <p:cNvGrpSpPr>
                <a:grpSpLocks/>
              </p:cNvGrpSpPr>
              <p:nvPr/>
            </p:nvGrpSpPr>
            <p:grpSpPr bwMode="auto">
              <a:xfrm>
                <a:off x="359" y="3160"/>
                <a:ext cx="2387" cy="482"/>
                <a:chOff x="359" y="3160"/>
                <a:chExt cx="2387" cy="482"/>
              </a:xfrm>
            </p:grpSpPr>
            <p:sp>
              <p:nvSpPr>
                <p:cNvPr id="17421" name="AutoShape 13"/>
                <p:cNvSpPr>
                  <a:spLocks noChangeArrowheads="1"/>
                </p:cNvSpPr>
                <p:nvPr/>
              </p:nvSpPr>
              <p:spPr bwMode="auto">
                <a:xfrm>
                  <a:off x="359" y="3160"/>
                  <a:ext cx="2387" cy="482"/>
                </a:xfrm>
                <a:prstGeom prst="roundRect">
                  <a:avLst>
                    <a:gd name="adj" fmla="val 204"/>
                  </a:avLst>
                </a:prstGeom>
                <a:noFill/>
                <a:ln w="360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422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359" y="3160"/>
                  <a:ext cx="2387" cy="36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 algn="ctr">
                    <a:lnSpc>
                      <a:spcPct val="95000"/>
                    </a:lnSpc>
                    <a:buClr>
                      <a:srgbClr val="FFFFFF"/>
                    </a:buClr>
                    <a:buSzPct val="45000"/>
                    <a:tabLst>
                      <a:tab pos="0" algn="l"/>
                      <a:tab pos="406086" algn="l"/>
                      <a:tab pos="813612" algn="l"/>
                      <a:tab pos="1221138" algn="l"/>
                      <a:tab pos="1628664" algn="l"/>
                      <a:tab pos="2036190" algn="l"/>
                      <a:tab pos="2443717" algn="l"/>
                      <a:tab pos="2851242" algn="l"/>
                      <a:tab pos="3258769" algn="l"/>
                      <a:tab pos="3666294" algn="l"/>
                      <a:tab pos="4073821" algn="l"/>
                      <a:tab pos="4481346" algn="l"/>
                      <a:tab pos="4888873" algn="l"/>
                      <a:tab pos="5296398" algn="l"/>
                      <a:tab pos="5703925" algn="l"/>
                      <a:tab pos="6111450" algn="l"/>
                      <a:tab pos="6518977" algn="l"/>
                      <a:tab pos="6926502" algn="l"/>
                      <a:tab pos="7334029" algn="l"/>
                      <a:tab pos="7741554" algn="l"/>
                      <a:tab pos="8149081" algn="l"/>
                    </a:tabLst>
                    <a:defRPr/>
                  </a:pPr>
                  <a:r>
                    <a:rPr lang="en-GB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Промежуточный мозг, </a:t>
                  </a:r>
                  <a:r>
                    <a:rPr lang="en-GB" dirty="0" err="1" smtClean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тем</a:t>
                  </a:r>
                  <a:r>
                    <a:rPr lang="ru-RU" dirty="0" smtClean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е</a:t>
                  </a:r>
                  <a:r>
                    <a:rPr lang="en-GB" dirty="0" err="1" smtClean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нная</a:t>
                  </a:r>
                  <a:r>
                    <a:rPr lang="en-GB" dirty="0" smtClean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 </a:t>
                  </a:r>
                  <a:r>
                    <a:rPr lang="en-GB" dirty="0" err="1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доля</a:t>
                  </a:r>
                  <a:r>
                    <a:rPr lang="en-GB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rPr>
                    <a:t> </a:t>
                  </a:r>
                  <a:r>
                    <a:rPr lang="ru-RU" dirty="0" smtClean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</a:rPr>
                    <a:t>головного мозга</a:t>
                  </a:r>
                  <a:endPara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endParaRPr>
                </a:p>
              </p:txBody>
            </p:sp>
          </p:grpSp>
          <p:sp>
            <p:nvSpPr>
              <p:cNvPr id="17423" name="Line 15"/>
              <p:cNvSpPr>
                <a:spLocks noChangeShapeType="1"/>
              </p:cNvSpPr>
              <p:nvPr/>
            </p:nvSpPr>
            <p:spPr bwMode="auto">
              <a:xfrm>
                <a:off x="1518" y="1969"/>
                <a:ext cx="1" cy="351"/>
              </a:xfrm>
              <a:prstGeom prst="line">
                <a:avLst/>
              </a:prstGeom>
              <a:noFill/>
              <a:ln w="360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7424" name="Line 16"/>
              <p:cNvSpPr>
                <a:spLocks noChangeShapeType="1"/>
              </p:cNvSpPr>
              <p:nvPr/>
            </p:nvSpPr>
            <p:spPr bwMode="auto">
              <a:xfrm>
                <a:off x="1518" y="2799"/>
                <a:ext cx="1" cy="351"/>
              </a:xfrm>
              <a:prstGeom prst="line">
                <a:avLst/>
              </a:prstGeom>
              <a:noFill/>
              <a:ln w="360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pic>
        <p:nvPicPr>
          <p:cNvPr id="8197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6640" y="1791548"/>
            <a:ext cx="4245120" cy="424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86935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>
          <a:xfrm>
            <a:off x="695520" y="187220"/>
            <a:ext cx="7793280" cy="688392"/>
          </a:xfrm>
        </p:spPr>
        <p:txBody>
          <a:bodyPr>
            <a:normAutofit fontScale="90000"/>
          </a:bodyPr>
          <a:lstStyle/>
          <a:p>
            <a:pPr>
              <a:tabLst>
                <a:tab pos="404646" algn="l"/>
                <a:tab pos="812172" algn="l"/>
                <a:tab pos="1219698" algn="l"/>
                <a:tab pos="1627224" algn="l"/>
                <a:tab pos="2034750" algn="l"/>
                <a:tab pos="2442276" algn="l"/>
                <a:tab pos="2849803" algn="l"/>
                <a:tab pos="3257328" algn="l"/>
                <a:tab pos="3664855" algn="l"/>
                <a:tab pos="4072380" algn="l"/>
                <a:tab pos="4479907" algn="l"/>
                <a:tab pos="4887432" algn="l"/>
                <a:tab pos="5294959" algn="l"/>
                <a:tab pos="5702484" algn="l"/>
                <a:tab pos="6110011" algn="l"/>
                <a:tab pos="6517536" algn="l"/>
                <a:tab pos="6925063" algn="l"/>
                <a:tab pos="7332588" algn="l"/>
                <a:tab pos="7740115" algn="l"/>
                <a:tab pos="8147640" algn="l"/>
              </a:tabLst>
            </a:pPr>
            <a:r>
              <a:rPr lang="en-GB" dirty="0" err="1"/>
              <a:t>Рецепторы</a:t>
            </a:r>
            <a:r>
              <a:rPr lang="en-GB" dirty="0"/>
              <a:t> </a:t>
            </a:r>
            <a:r>
              <a:rPr lang="en-GB" dirty="0" err="1"/>
              <a:t>осязания</a:t>
            </a:r>
            <a:endParaRPr lang="en-GB" dirty="0"/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9921" y="1460313"/>
            <a:ext cx="2975040" cy="228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241" y="4403982"/>
            <a:ext cx="3204000" cy="228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60" y="1471835"/>
            <a:ext cx="3047040" cy="228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361" y="4415504"/>
            <a:ext cx="3088800" cy="228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 Box 7"/>
          <p:cNvSpPr txBox="1">
            <a:spLocks noChangeArrowheads="1"/>
          </p:cNvSpPr>
          <p:nvPr/>
        </p:nvSpPr>
        <p:spPr bwMode="auto">
          <a:xfrm>
            <a:off x="551520" y="3816401"/>
            <a:ext cx="2816640" cy="4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411163" indent="-306388"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lnSpc>
                <a:spcPct val="95000"/>
              </a:lnSpc>
              <a:spcAft>
                <a:spcPts val="1293"/>
              </a:spcAft>
              <a:buClr>
                <a:srgbClr val="FFFFFF"/>
              </a:buClr>
              <a:buSzPct val="45000"/>
            </a:pPr>
            <a:r>
              <a:rPr lang="en-GB" sz="2900">
                <a:solidFill>
                  <a:srgbClr val="FFFFFF"/>
                </a:solidFill>
              </a:rPr>
              <a:t> Температурные</a:t>
            </a:r>
          </a:p>
        </p:txBody>
      </p:sp>
      <p:sp>
        <p:nvSpPr>
          <p:cNvPr id="9225" name="Text Box 8"/>
          <p:cNvSpPr txBox="1">
            <a:spLocks noChangeArrowheads="1"/>
          </p:cNvSpPr>
          <p:nvPr/>
        </p:nvSpPr>
        <p:spPr bwMode="auto">
          <a:xfrm>
            <a:off x="6086880" y="3829363"/>
            <a:ext cx="2240640" cy="4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411163" indent="-306388"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11163" algn="l"/>
                <a:tab pos="858838" algn="l"/>
                <a:tab pos="1308100" algn="l"/>
                <a:tab pos="1757363" algn="l"/>
                <a:tab pos="2206625" algn="l"/>
                <a:tab pos="2655888" algn="l"/>
                <a:tab pos="3105150" algn="l"/>
                <a:tab pos="3554413" algn="l"/>
                <a:tab pos="4003675" algn="l"/>
                <a:tab pos="4452938" algn="l"/>
                <a:tab pos="4902200" algn="l"/>
                <a:tab pos="5351463" algn="l"/>
                <a:tab pos="5800725" algn="l"/>
                <a:tab pos="6249988" algn="l"/>
                <a:tab pos="6699250" algn="l"/>
                <a:tab pos="7148513" algn="l"/>
                <a:tab pos="7597775" algn="l"/>
                <a:tab pos="8047038" algn="l"/>
                <a:tab pos="8496300" algn="l"/>
                <a:tab pos="8945563" algn="l"/>
                <a:tab pos="9394825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lnSpc>
                <a:spcPct val="95000"/>
              </a:lnSpc>
              <a:spcAft>
                <a:spcPts val="1293"/>
              </a:spcAft>
              <a:buClr>
                <a:srgbClr val="FFFFFF"/>
              </a:buClr>
              <a:buSzPct val="45000"/>
            </a:pPr>
            <a:r>
              <a:rPr lang="en-GB" sz="2900">
                <a:solidFill>
                  <a:srgbClr val="FFFFFF"/>
                </a:solidFill>
              </a:rPr>
              <a:t> Тактильные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72551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>
          <a:xfrm>
            <a:off x="695520" y="187220"/>
            <a:ext cx="7793280" cy="688392"/>
          </a:xfrm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dirty="0" smtClean="0"/>
              <a:t>Обоняние</a:t>
            </a:r>
            <a:endParaRPr lang="en-GB" dirty="0" smtClean="0"/>
          </a:p>
        </p:txBody>
      </p:sp>
      <p:grpSp>
        <p:nvGrpSpPr>
          <p:cNvPr id="10244" name="Group 3"/>
          <p:cNvGrpSpPr>
            <a:grpSpLocks/>
          </p:cNvGrpSpPr>
          <p:nvPr/>
        </p:nvGrpSpPr>
        <p:grpSpPr bwMode="auto">
          <a:xfrm>
            <a:off x="322560" y="1903881"/>
            <a:ext cx="8540640" cy="789203"/>
            <a:chOff x="224" y="1305"/>
            <a:chExt cx="5931" cy="548"/>
          </a:xfrm>
        </p:grpSpPr>
        <p:grpSp>
          <p:nvGrpSpPr>
            <p:cNvPr id="10246" name="Group 4"/>
            <p:cNvGrpSpPr>
              <a:grpSpLocks/>
            </p:cNvGrpSpPr>
            <p:nvPr/>
          </p:nvGrpSpPr>
          <p:grpSpPr bwMode="auto">
            <a:xfrm>
              <a:off x="224" y="1322"/>
              <a:ext cx="2071" cy="484"/>
              <a:chOff x="224" y="1322"/>
              <a:chExt cx="2071" cy="484"/>
            </a:xfrm>
          </p:grpSpPr>
          <p:grpSp>
            <p:nvGrpSpPr>
              <p:cNvPr id="10255" name="Group 5"/>
              <p:cNvGrpSpPr>
                <a:grpSpLocks/>
              </p:cNvGrpSpPr>
              <p:nvPr/>
            </p:nvGrpSpPr>
            <p:grpSpPr bwMode="auto">
              <a:xfrm>
                <a:off x="224" y="1322"/>
                <a:ext cx="2071" cy="484"/>
                <a:chOff x="224" y="1322"/>
                <a:chExt cx="2071" cy="484"/>
              </a:xfrm>
            </p:grpSpPr>
            <p:grpSp>
              <p:nvGrpSpPr>
                <p:cNvPr id="10256" name="Group 6"/>
                <p:cNvGrpSpPr>
                  <a:grpSpLocks/>
                </p:cNvGrpSpPr>
                <p:nvPr/>
              </p:nvGrpSpPr>
              <p:grpSpPr bwMode="auto">
                <a:xfrm>
                  <a:off x="224" y="1322"/>
                  <a:ext cx="2071" cy="484"/>
                  <a:chOff x="224" y="1322"/>
                  <a:chExt cx="2071" cy="484"/>
                </a:xfrm>
              </p:grpSpPr>
              <p:sp>
                <p:nvSpPr>
                  <p:cNvPr id="19463" name="AutoShape 7"/>
                  <p:cNvSpPr>
                    <a:spLocks noChangeArrowheads="1"/>
                  </p:cNvSpPr>
                  <p:nvPr/>
                </p:nvSpPr>
                <p:spPr bwMode="auto">
                  <a:xfrm>
                    <a:off x="224" y="1322"/>
                    <a:ext cx="2071" cy="484"/>
                  </a:xfrm>
                  <a:prstGeom prst="roundRect">
                    <a:avLst>
                      <a:gd name="adj" fmla="val 204"/>
                    </a:avLst>
                  </a:prstGeom>
                  <a:noFill/>
                  <a:ln w="36000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cs typeface="+mn-cs"/>
                    </a:endParaRPr>
                  </a:p>
                </p:txBody>
              </p:sp>
              <p:sp>
                <p:nvSpPr>
                  <p:cNvPr id="1946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4" y="1322"/>
                    <a:ext cx="2001" cy="365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 algn="ctr">
                      <a:lnSpc>
                        <a:spcPct val="95000"/>
                      </a:lnSpc>
                      <a:buClr>
                        <a:srgbClr val="FFFFFF"/>
                      </a:buClr>
                      <a:buSzPct val="45000"/>
                      <a:tabLst>
                        <a:tab pos="0" algn="l"/>
                        <a:tab pos="406086" algn="l"/>
                        <a:tab pos="813612" algn="l"/>
                        <a:tab pos="1221138" algn="l"/>
                        <a:tab pos="1628664" algn="l"/>
                        <a:tab pos="2036190" algn="l"/>
                        <a:tab pos="2443717" algn="l"/>
                        <a:tab pos="2851242" algn="l"/>
                        <a:tab pos="3258769" algn="l"/>
                        <a:tab pos="3666294" algn="l"/>
                        <a:tab pos="4073821" algn="l"/>
                        <a:tab pos="4481346" algn="l"/>
                        <a:tab pos="4888873" algn="l"/>
                        <a:tab pos="5296398" algn="l"/>
                        <a:tab pos="5703925" algn="l"/>
                        <a:tab pos="6111450" algn="l"/>
                        <a:tab pos="6518977" algn="l"/>
                        <a:tab pos="6926502" algn="l"/>
                        <a:tab pos="7334029" algn="l"/>
                        <a:tab pos="7741554" algn="l"/>
                        <a:tab pos="8149081" algn="l"/>
                      </a:tabLst>
                      <a:defRPr/>
                    </a:pPr>
                    <a:r>
                      <a:rPr lang="ru-RU" dirty="0" smtClean="0"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</a:rPr>
                      <a:t>Обонятельные рецепторы</a:t>
                    </a:r>
                  </a:p>
                  <a:p>
                    <a:pPr algn="ctr">
                      <a:lnSpc>
                        <a:spcPct val="95000"/>
                      </a:lnSpc>
                      <a:buClr>
                        <a:srgbClr val="FFFFFF"/>
                      </a:buClr>
                      <a:buSzPct val="45000"/>
                      <a:tabLst>
                        <a:tab pos="0" algn="l"/>
                        <a:tab pos="406086" algn="l"/>
                        <a:tab pos="813612" algn="l"/>
                        <a:tab pos="1221138" algn="l"/>
                        <a:tab pos="1628664" algn="l"/>
                        <a:tab pos="2036190" algn="l"/>
                        <a:tab pos="2443717" algn="l"/>
                        <a:tab pos="2851242" algn="l"/>
                        <a:tab pos="3258769" algn="l"/>
                        <a:tab pos="3666294" algn="l"/>
                        <a:tab pos="4073821" algn="l"/>
                        <a:tab pos="4481346" algn="l"/>
                        <a:tab pos="4888873" algn="l"/>
                        <a:tab pos="5296398" algn="l"/>
                        <a:tab pos="5703925" algn="l"/>
                        <a:tab pos="6111450" algn="l"/>
                        <a:tab pos="6518977" algn="l"/>
                        <a:tab pos="6926502" algn="l"/>
                        <a:tab pos="7334029" algn="l"/>
                        <a:tab pos="7741554" algn="l"/>
                        <a:tab pos="8149081" algn="l"/>
                      </a:tabLst>
                      <a:defRPr/>
                    </a:pPr>
                    <a:endParaRPr lang="en-GB" dirty="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10247" name="Group 9"/>
            <p:cNvGrpSpPr>
              <a:grpSpLocks/>
            </p:cNvGrpSpPr>
            <p:nvPr/>
          </p:nvGrpSpPr>
          <p:grpSpPr bwMode="auto">
            <a:xfrm>
              <a:off x="2513" y="1313"/>
              <a:ext cx="1356" cy="494"/>
              <a:chOff x="2513" y="1313"/>
              <a:chExt cx="1356" cy="494"/>
            </a:xfrm>
          </p:grpSpPr>
          <p:sp>
            <p:nvSpPr>
              <p:cNvPr id="19466" name="AutoShape 10"/>
              <p:cNvSpPr>
                <a:spLocks noChangeArrowheads="1"/>
              </p:cNvSpPr>
              <p:nvPr/>
            </p:nvSpPr>
            <p:spPr bwMode="auto">
              <a:xfrm>
                <a:off x="2513" y="1313"/>
                <a:ext cx="1356" cy="494"/>
              </a:xfrm>
              <a:prstGeom prst="roundRect">
                <a:avLst>
                  <a:gd name="adj" fmla="val 199"/>
                </a:avLst>
              </a:prstGeom>
              <a:noFill/>
              <a:ln w="360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9467" name="Text Box 11"/>
              <p:cNvSpPr txBox="1">
                <a:spLocks noChangeArrowheads="1"/>
              </p:cNvSpPr>
              <p:nvPr/>
            </p:nvSpPr>
            <p:spPr bwMode="auto">
              <a:xfrm>
                <a:off x="2513" y="1313"/>
                <a:ext cx="1356" cy="36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ctr">
                  <a:lnSpc>
                    <a:spcPct val="95000"/>
                  </a:lnSpc>
                  <a:buClr>
                    <a:srgbClr val="FFFFFF"/>
                  </a:buClr>
                  <a:buSzPct val="45000"/>
                  <a:tabLst>
                    <a:tab pos="0" algn="l"/>
                    <a:tab pos="406086" algn="l"/>
                    <a:tab pos="813612" algn="l"/>
                    <a:tab pos="1221138" algn="l"/>
                    <a:tab pos="1628664" algn="l"/>
                    <a:tab pos="2036190" algn="l"/>
                    <a:tab pos="2443717" algn="l"/>
                    <a:tab pos="2851242" algn="l"/>
                    <a:tab pos="3258769" algn="l"/>
                    <a:tab pos="3666294" algn="l"/>
                    <a:tab pos="4073821" algn="l"/>
                    <a:tab pos="4481346" algn="l"/>
                    <a:tab pos="4888873" algn="l"/>
                    <a:tab pos="5296398" algn="l"/>
                    <a:tab pos="5703925" algn="l"/>
                    <a:tab pos="6111450" algn="l"/>
                    <a:tab pos="6518977" algn="l"/>
                    <a:tab pos="6926502" algn="l"/>
                    <a:tab pos="7334029" algn="l"/>
                    <a:tab pos="7741554" algn="l"/>
                    <a:tab pos="8149081" algn="l"/>
                  </a:tabLst>
                  <a:defRPr/>
                </a:pP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Обонятельный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нерв</a:t>
                </a:r>
                <a:endParaRPr lang="en-GB" dirty="0">
                  <a:effectLst>
                    <a:outerShdw blurRad="38100" dist="38100" dir="2700000" algn="tl">
                      <a:srgbClr val="C0C0C0"/>
                    </a:outerShdw>
                  </a:effectLst>
                  <a:cs typeface="+mn-cs"/>
                </a:endParaRPr>
              </a:p>
            </p:txBody>
          </p:sp>
        </p:grpSp>
        <p:grpSp>
          <p:nvGrpSpPr>
            <p:cNvPr id="10248" name="Group 12"/>
            <p:cNvGrpSpPr>
              <a:grpSpLocks/>
            </p:cNvGrpSpPr>
            <p:nvPr/>
          </p:nvGrpSpPr>
          <p:grpSpPr bwMode="auto">
            <a:xfrm>
              <a:off x="4095" y="1305"/>
              <a:ext cx="2060" cy="548"/>
              <a:chOff x="4095" y="1305"/>
              <a:chExt cx="2060" cy="548"/>
            </a:xfrm>
          </p:grpSpPr>
          <p:sp>
            <p:nvSpPr>
              <p:cNvPr id="19469" name="AutoShape 13"/>
              <p:cNvSpPr>
                <a:spLocks noChangeArrowheads="1"/>
              </p:cNvSpPr>
              <p:nvPr/>
            </p:nvSpPr>
            <p:spPr bwMode="auto">
              <a:xfrm>
                <a:off x="4095" y="1305"/>
                <a:ext cx="2060" cy="503"/>
              </a:xfrm>
              <a:prstGeom prst="roundRect">
                <a:avLst>
                  <a:gd name="adj" fmla="val 199"/>
                </a:avLst>
              </a:prstGeom>
              <a:noFill/>
              <a:ln w="360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9470" name="Text Box 14"/>
              <p:cNvSpPr txBox="1">
                <a:spLocks noChangeArrowheads="1"/>
              </p:cNvSpPr>
              <p:nvPr/>
            </p:nvSpPr>
            <p:spPr bwMode="auto">
              <a:xfrm>
                <a:off x="4095" y="1305"/>
                <a:ext cx="2060" cy="54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ctr">
                  <a:lnSpc>
                    <a:spcPct val="95000"/>
                  </a:lnSpc>
                  <a:buClr>
                    <a:srgbClr val="FFFFFF"/>
                  </a:buClr>
                  <a:buSzPct val="45000"/>
                  <a:tabLst>
                    <a:tab pos="0" algn="l"/>
                    <a:tab pos="406086" algn="l"/>
                    <a:tab pos="813612" algn="l"/>
                    <a:tab pos="1221138" algn="l"/>
                    <a:tab pos="1628664" algn="l"/>
                    <a:tab pos="2036190" algn="l"/>
                    <a:tab pos="2443717" algn="l"/>
                    <a:tab pos="2851242" algn="l"/>
                    <a:tab pos="3258769" algn="l"/>
                    <a:tab pos="3666294" algn="l"/>
                    <a:tab pos="4073821" algn="l"/>
                    <a:tab pos="4481346" algn="l"/>
                    <a:tab pos="4888873" algn="l"/>
                    <a:tab pos="5296398" algn="l"/>
                    <a:tab pos="5703925" algn="l"/>
                    <a:tab pos="6111450" algn="l"/>
                    <a:tab pos="6518977" algn="l"/>
                    <a:tab pos="6926502" algn="l"/>
                    <a:tab pos="7334029" algn="l"/>
                    <a:tab pos="7741554" algn="l"/>
                    <a:tab pos="8149081" algn="l"/>
                  </a:tabLst>
                  <a:defRPr/>
                </a:pP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Промежуточный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мозг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,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височная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 </a:t>
                </a:r>
                <a:r>
                  <a:rPr lang="en-GB" dirty="0" err="1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доля</a:t>
                </a:r>
                <a:r>
                  <a:rPr lang="en-GB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+mn-cs"/>
                  </a:rPr>
                  <a:t> </a:t>
                </a:r>
                <a:r>
                  <a:rPr lang="ru-RU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головного мозга</a:t>
                </a:r>
                <a:endParaRPr lang="en-GB" dirty="0">
                  <a:effectLst>
                    <a:outerShdw blurRad="38100" dist="38100" dir="2700000" algn="tl">
                      <a:srgbClr val="C0C0C0"/>
                    </a:outerShdw>
                  </a:effectLst>
                  <a:cs typeface="+mn-cs"/>
                </a:endParaRPr>
              </a:p>
            </p:txBody>
          </p:sp>
        </p:grpSp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>
              <a:off x="2287" y="1566"/>
              <a:ext cx="217" cy="1"/>
            </a:xfrm>
            <a:prstGeom prst="line">
              <a:avLst/>
            </a:prstGeom>
            <a:noFill/>
            <a:ln w="936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472" name="Line 16"/>
            <p:cNvSpPr>
              <a:spLocks noChangeShapeType="1"/>
            </p:cNvSpPr>
            <p:nvPr/>
          </p:nvSpPr>
          <p:spPr bwMode="auto">
            <a:xfrm>
              <a:off x="3861" y="1566"/>
              <a:ext cx="226" cy="1"/>
            </a:xfrm>
            <a:prstGeom prst="line">
              <a:avLst/>
            </a:prstGeom>
            <a:noFill/>
            <a:ln w="936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pic>
        <p:nvPicPr>
          <p:cNvPr id="10245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8321" y="2816936"/>
            <a:ext cx="6625440" cy="3918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 flipV="1">
            <a:off x="457200" y="1340769"/>
            <a:ext cx="946448" cy="259432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48294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/>
          </p:nvPr>
        </p:nvSpPr>
        <p:spPr>
          <a:xfrm>
            <a:off x="695520" y="187220"/>
            <a:ext cx="7793280" cy="688392"/>
          </a:xfrm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dirty="0"/>
              <a:t>В</a:t>
            </a:r>
            <a:r>
              <a:rPr lang="ru-RU" dirty="0" smtClean="0"/>
              <a:t>кус</a:t>
            </a:r>
            <a:endParaRPr lang="en-GB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4640" y="2792454"/>
            <a:ext cx="3468960" cy="3693987"/>
          </a:xfrm>
        </p:spPr>
        <p:txBody>
          <a:bodyPr>
            <a:normAutofit fontScale="92500" lnSpcReduction="20000"/>
          </a:bodyPr>
          <a:lstStyle/>
          <a:p>
            <a:pPr marL="0" indent="0">
              <a:spcAft>
                <a:spcPts val="261"/>
              </a:spcAft>
              <a:buNone/>
              <a:tabLst>
                <a:tab pos="31680" algn="l"/>
                <a:tab pos="439207" algn="l"/>
                <a:tab pos="846732" algn="l"/>
                <a:tab pos="1254259" algn="l"/>
                <a:tab pos="1661785" algn="l"/>
                <a:tab pos="2069311" algn="l"/>
                <a:tab pos="2476837" algn="l"/>
                <a:tab pos="2884363" algn="l"/>
                <a:tab pos="3291889" algn="l"/>
                <a:tab pos="3699415" algn="l"/>
                <a:tab pos="4106941" algn="l"/>
                <a:tab pos="4514467" algn="l"/>
                <a:tab pos="4921993" algn="l"/>
                <a:tab pos="5329519" algn="l"/>
                <a:tab pos="5737045" algn="l"/>
                <a:tab pos="6144571" algn="l"/>
                <a:tab pos="6552097" algn="l"/>
                <a:tab pos="6959623" algn="l"/>
                <a:tab pos="7367149" algn="l"/>
                <a:tab pos="7774675" algn="l"/>
              </a:tabLst>
            </a:pPr>
            <a:r>
              <a:rPr lang="en-GB" sz="2400" dirty="0"/>
              <a:t>1. </a:t>
            </a:r>
            <a:r>
              <a:rPr lang="en-GB" sz="2400" dirty="0" err="1"/>
              <a:t>Вкусовые</a:t>
            </a:r>
            <a:r>
              <a:rPr lang="en-GB" sz="2400" dirty="0"/>
              <a:t> </a:t>
            </a:r>
            <a:r>
              <a:rPr lang="en-GB" sz="2400" dirty="0" err="1"/>
              <a:t>рецепторы</a:t>
            </a:r>
            <a:endParaRPr lang="en-GB" sz="2400" dirty="0"/>
          </a:p>
          <a:p>
            <a:pPr marL="0" indent="0" algn="ctr">
              <a:spcAft>
                <a:spcPts val="261"/>
              </a:spcAft>
              <a:buNone/>
              <a:tabLst>
                <a:tab pos="31680" algn="l"/>
                <a:tab pos="439207" algn="l"/>
                <a:tab pos="846732" algn="l"/>
                <a:tab pos="1254259" algn="l"/>
                <a:tab pos="1661785" algn="l"/>
                <a:tab pos="2069311" algn="l"/>
                <a:tab pos="2476837" algn="l"/>
                <a:tab pos="2884363" algn="l"/>
                <a:tab pos="3291889" algn="l"/>
                <a:tab pos="3699415" algn="l"/>
                <a:tab pos="4106941" algn="l"/>
                <a:tab pos="4514467" algn="l"/>
                <a:tab pos="4921993" algn="l"/>
                <a:tab pos="5329519" algn="l"/>
                <a:tab pos="5737045" algn="l"/>
                <a:tab pos="6144571" algn="l"/>
                <a:tab pos="6552097" algn="l"/>
                <a:tab pos="6959623" algn="l"/>
                <a:tab pos="7367149" algn="l"/>
                <a:tab pos="7774675" algn="l"/>
              </a:tabLst>
            </a:pPr>
            <a:endParaRPr lang="en-GB" sz="2400" dirty="0"/>
          </a:p>
          <a:p>
            <a:pPr marL="0" indent="0">
              <a:spcAft>
                <a:spcPts val="261"/>
              </a:spcAft>
              <a:buNone/>
              <a:tabLst>
                <a:tab pos="31680" algn="l"/>
                <a:tab pos="439207" algn="l"/>
                <a:tab pos="846732" algn="l"/>
                <a:tab pos="1254259" algn="l"/>
                <a:tab pos="1661785" algn="l"/>
                <a:tab pos="2069311" algn="l"/>
                <a:tab pos="2476837" algn="l"/>
                <a:tab pos="2884363" algn="l"/>
                <a:tab pos="3291889" algn="l"/>
                <a:tab pos="3699415" algn="l"/>
                <a:tab pos="4106941" algn="l"/>
                <a:tab pos="4514467" algn="l"/>
                <a:tab pos="4921993" algn="l"/>
                <a:tab pos="5329519" algn="l"/>
                <a:tab pos="5737045" algn="l"/>
                <a:tab pos="6144571" algn="l"/>
                <a:tab pos="6552097" algn="l"/>
                <a:tab pos="6959623" algn="l"/>
                <a:tab pos="7367149" algn="l"/>
                <a:tab pos="7774675" algn="l"/>
              </a:tabLst>
            </a:pPr>
            <a:r>
              <a:rPr lang="en-GB" sz="2400" dirty="0"/>
              <a:t>2. </a:t>
            </a:r>
            <a:r>
              <a:rPr lang="en-GB" sz="2400" dirty="0" err="1"/>
              <a:t>Вкусовой</a:t>
            </a:r>
            <a:r>
              <a:rPr lang="en-GB" sz="2400" dirty="0"/>
              <a:t> </a:t>
            </a:r>
            <a:r>
              <a:rPr lang="en-GB" sz="2400" dirty="0" err="1"/>
              <a:t>сосочек</a:t>
            </a:r>
            <a:endParaRPr lang="en-GB" sz="2400" dirty="0"/>
          </a:p>
          <a:p>
            <a:pPr marL="0" indent="0">
              <a:spcAft>
                <a:spcPts val="261"/>
              </a:spcAft>
              <a:buNone/>
              <a:tabLst>
                <a:tab pos="31680" algn="l"/>
                <a:tab pos="439207" algn="l"/>
                <a:tab pos="846732" algn="l"/>
                <a:tab pos="1254259" algn="l"/>
                <a:tab pos="1661785" algn="l"/>
                <a:tab pos="2069311" algn="l"/>
                <a:tab pos="2476837" algn="l"/>
                <a:tab pos="2884363" algn="l"/>
                <a:tab pos="3291889" algn="l"/>
                <a:tab pos="3699415" algn="l"/>
                <a:tab pos="4106941" algn="l"/>
                <a:tab pos="4514467" algn="l"/>
                <a:tab pos="4921993" algn="l"/>
                <a:tab pos="5329519" algn="l"/>
                <a:tab pos="5737045" algn="l"/>
                <a:tab pos="6144571" algn="l"/>
                <a:tab pos="6552097" algn="l"/>
                <a:tab pos="6959623" algn="l"/>
                <a:tab pos="7367149" algn="l"/>
                <a:tab pos="7774675" algn="l"/>
              </a:tabLst>
            </a:pPr>
            <a:endParaRPr lang="en-GB" sz="2400" dirty="0"/>
          </a:p>
          <a:p>
            <a:pPr marL="0" indent="0">
              <a:spcAft>
                <a:spcPts val="261"/>
              </a:spcAft>
              <a:buNone/>
              <a:tabLst>
                <a:tab pos="31680" algn="l"/>
                <a:tab pos="439207" algn="l"/>
                <a:tab pos="846732" algn="l"/>
                <a:tab pos="1254259" algn="l"/>
                <a:tab pos="1661785" algn="l"/>
                <a:tab pos="2069311" algn="l"/>
                <a:tab pos="2476837" algn="l"/>
                <a:tab pos="2884363" algn="l"/>
                <a:tab pos="3291889" algn="l"/>
                <a:tab pos="3699415" algn="l"/>
                <a:tab pos="4106941" algn="l"/>
                <a:tab pos="4514467" algn="l"/>
                <a:tab pos="4921993" algn="l"/>
                <a:tab pos="5329519" algn="l"/>
                <a:tab pos="5737045" algn="l"/>
                <a:tab pos="6144571" algn="l"/>
                <a:tab pos="6552097" algn="l"/>
                <a:tab pos="6959623" algn="l"/>
                <a:tab pos="7367149" algn="l"/>
                <a:tab pos="7774675" algn="l"/>
              </a:tabLst>
            </a:pPr>
            <a:r>
              <a:rPr lang="en-GB" sz="2400" dirty="0"/>
              <a:t>3. </a:t>
            </a:r>
            <a:r>
              <a:rPr lang="en-GB" sz="2400" dirty="0" err="1"/>
              <a:t>Вкусовые</a:t>
            </a:r>
            <a:r>
              <a:rPr lang="en-GB" sz="2400" dirty="0"/>
              <a:t> </a:t>
            </a:r>
            <a:r>
              <a:rPr lang="en-GB" sz="2400" dirty="0" err="1"/>
              <a:t>нервы</a:t>
            </a:r>
            <a:endParaRPr lang="en-GB" sz="2400" dirty="0"/>
          </a:p>
          <a:p>
            <a:pPr marL="0" indent="0">
              <a:spcAft>
                <a:spcPts val="261"/>
              </a:spcAft>
              <a:buNone/>
              <a:tabLst>
                <a:tab pos="31680" algn="l"/>
                <a:tab pos="439207" algn="l"/>
                <a:tab pos="846732" algn="l"/>
                <a:tab pos="1254259" algn="l"/>
                <a:tab pos="1661785" algn="l"/>
                <a:tab pos="2069311" algn="l"/>
                <a:tab pos="2476837" algn="l"/>
                <a:tab pos="2884363" algn="l"/>
                <a:tab pos="3291889" algn="l"/>
                <a:tab pos="3699415" algn="l"/>
                <a:tab pos="4106941" algn="l"/>
                <a:tab pos="4514467" algn="l"/>
                <a:tab pos="4921993" algn="l"/>
                <a:tab pos="5329519" algn="l"/>
                <a:tab pos="5737045" algn="l"/>
                <a:tab pos="6144571" algn="l"/>
                <a:tab pos="6552097" algn="l"/>
                <a:tab pos="6959623" algn="l"/>
                <a:tab pos="7367149" algn="l"/>
                <a:tab pos="7774675" algn="l"/>
              </a:tabLst>
            </a:pPr>
            <a:endParaRPr lang="en-GB" sz="2400" dirty="0"/>
          </a:p>
          <a:p>
            <a:pPr marL="0" indent="0">
              <a:spcAft>
                <a:spcPts val="261"/>
              </a:spcAft>
              <a:buNone/>
              <a:tabLst>
                <a:tab pos="31680" algn="l"/>
                <a:tab pos="439207" algn="l"/>
                <a:tab pos="846732" algn="l"/>
                <a:tab pos="1254259" algn="l"/>
                <a:tab pos="1661785" algn="l"/>
                <a:tab pos="2069311" algn="l"/>
                <a:tab pos="2476837" algn="l"/>
                <a:tab pos="2884363" algn="l"/>
                <a:tab pos="3291889" algn="l"/>
                <a:tab pos="3699415" algn="l"/>
                <a:tab pos="4106941" algn="l"/>
                <a:tab pos="4514467" algn="l"/>
                <a:tab pos="4921993" algn="l"/>
                <a:tab pos="5329519" algn="l"/>
                <a:tab pos="5737045" algn="l"/>
                <a:tab pos="6144571" algn="l"/>
                <a:tab pos="6552097" algn="l"/>
                <a:tab pos="6959623" algn="l"/>
                <a:tab pos="7367149" algn="l"/>
                <a:tab pos="7774675" algn="l"/>
              </a:tabLst>
            </a:pPr>
            <a:r>
              <a:rPr lang="en-GB" sz="2400" dirty="0"/>
              <a:t>4. </a:t>
            </a:r>
            <a:r>
              <a:rPr lang="en-GB" sz="2400" dirty="0" err="1"/>
              <a:t>Железы</a:t>
            </a:r>
            <a:r>
              <a:rPr lang="en-GB" sz="2400" dirty="0"/>
              <a:t>, </a:t>
            </a:r>
            <a:r>
              <a:rPr lang="en-GB" sz="2400" dirty="0" err="1"/>
              <a:t>секреты</a:t>
            </a:r>
            <a:r>
              <a:rPr lang="en-GB" sz="2400" dirty="0"/>
              <a:t> </a:t>
            </a:r>
            <a:r>
              <a:rPr lang="en-GB" sz="2400" dirty="0" err="1"/>
              <a:t>кото-рых</a:t>
            </a:r>
            <a:r>
              <a:rPr lang="en-GB" sz="2400" dirty="0"/>
              <a:t> </a:t>
            </a:r>
            <a:r>
              <a:rPr lang="en-GB" sz="2400" dirty="0" err="1"/>
              <a:t>отмывают</a:t>
            </a:r>
            <a:r>
              <a:rPr lang="en-GB" sz="2400" dirty="0"/>
              <a:t> </a:t>
            </a:r>
            <a:r>
              <a:rPr lang="en-GB" sz="2400" dirty="0" err="1"/>
              <a:t>сосочек</a:t>
            </a:r>
            <a:r>
              <a:rPr lang="en-GB" sz="2400" dirty="0"/>
              <a:t> </a:t>
            </a:r>
            <a:r>
              <a:rPr lang="en-GB" sz="2400" dirty="0" err="1"/>
              <a:t>от</a:t>
            </a:r>
            <a:r>
              <a:rPr lang="en-GB" sz="2400" dirty="0"/>
              <a:t> </a:t>
            </a:r>
            <a:r>
              <a:rPr lang="en-GB" sz="2400" dirty="0" err="1"/>
              <a:t>воздействовавших</a:t>
            </a:r>
            <a:r>
              <a:rPr lang="en-GB" sz="2400" dirty="0"/>
              <a:t> </a:t>
            </a:r>
            <a:r>
              <a:rPr lang="en-GB" sz="2400" dirty="0" err="1"/>
              <a:t>на</a:t>
            </a:r>
            <a:r>
              <a:rPr lang="en-GB" sz="2400" dirty="0"/>
              <a:t> </a:t>
            </a:r>
            <a:r>
              <a:rPr lang="en-GB" sz="2400" dirty="0" err="1"/>
              <a:t>него</a:t>
            </a:r>
            <a:r>
              <a:rPr lang="en-GB" sz="2400" dirty="0"/>
              <a:t> </a:t>
            </a:r>
            <a:r>
              <a:rPr lang="en-GB" sz="2400" dirty="0" err="1"/>
              <a:t>веществ</a:t>
            </a:r>
            <a:r>
              <a:rPr lang="en-GB" sz="2400" dirty="0"/>
              <a:t>.</a:t>
            </a:r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3840" y="2749249"/>
            <a:ext cx="4890240" cy="3767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1241297"/>
            <a:ext cx="144016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Рецепторы вкуса</a:t>
            </a:r>
            <a:endParaRPr lang="ru-RU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cxnSp>
        <p:nvCxnSpPr>
          <p:cNvPr id="4" name="Прямая со стрелкой 3"/>
          <p:cNvCxnSpPr>
            <a:stCxn id="2" idx="3"/>
          </p:cNvCxnSpPr>
          <p:nvPr/>
        </p:nvCxnSpPr>
        <p:spPr>
          <a:xfrm>
            <a:off x="2123728" y="1698497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131840" y="1241297"/>
            <a:ext cx="1728192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Вкусовые нервы</a:t>
            </a:r>
            <a:endParaRPr lang="ru-RU" b="1" dirty="0"/>
          </a:p>
        </p:txBody>
      </p:sp>
      <p:cxnSp>
        <p:nvCxnSpPr>
          <p:cNvPr id="7" name="Прямая со стрелкой 6"/>
          <p:cNvCxnSpPr>
            <a:stCxn id="5" idx="3"/>
          </p:cNvCxnSpPr>
          <p:nvPr/>
        </p:nvCxnSpPr>
        <p:spPr>
          <a:xfrm>
            <a:off x="4860032" y="1698497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6084168" y="1241297"/>
            <a:ext cx="230425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Промежуточный</a:t>
            </a:r>
            <a:r>
              <a:rPr lang="en-GB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мозг</a:t>
            </a:r>
            <a:r>
              <a:rPr lang="en-GB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GB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височная</a:t>
            </a:r>
            <a:r>
              <a:rPr lang="en-GB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доля</a:t>
            </a:r>
            <a:r>
              <a:rPr lang="en-GB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головного мозга</a:t>
            </a:r>
            <a:endParaRPr lang="en-GB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1450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64704"/>
            <a:ext cx="9018634" cy="5073427"/>
          </a:xfrm>
        </p:spPr>
      </p:pic>
    </p:spTree>
    <p:extLst>
      <p:ext uri="{BB962C8B-B14F-4D97-AF65-F5344CB8AC3E}">
        <p14:creationId xmlns:p14="http://schemas.microsoft.com/office/powerpoint/2010/main" xmlns="" val="311184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Выучить § 52</a:t>
            </a:r>
            <a:r>
              <a:rPr lang="ru-RU" smtClean="0"/>
              <a:t>,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912151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114</Words>
  <Application>Microsoft Office PowerPoint</Application>
  <PresentationFormat>Экран (4:3)</PresentationFormat>
  <Paragraphs>32</Paragraphs>
  <Slides>9</Slides>
  <Notes>6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Тема урока:  «Органы равновесия, кожно-мышечной чувствительности, обоняния и вкуса»</vt:lpstr>
      <vt:lpstr>Вестибулярный аппарат</vt:lpstr>
      <vt:lpstr>Кожно-мышечное чувство</vt:lpstr>
      <vt:lpstr>Слайд 4</vt:lpstr>
      <vt:lpstr>Рецепторы осязания</vt:lpstr>
      <vt:lpstr>Обоняние</vt:lpstr>
      <vt:lpstr>Вкус</vt:lpstr>
      <vt:lpstr>Слайд 8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«Щупальца мозга»© Павлов Иван Петрович</dc:title>
  <dc:creator>Sergei</dc:creator>
  <cp:lastModifiedBy>Win-10</cp:lastModifiedBy>
  <cp:revision>12</cp:revision>
  <dcterms:created xsi:type="dcterms:W3CDTF">2015-03-13T22:38:31Z</dcterms:created>
  <dcterms:modified xsi:type="dcterms:W3CDTF">2020-04-17T17:47:43Z</dcterms:modified>
</cp:coreProperties>
</file>